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5" r:id="rId11"/>
    <p:sldId id="272" r:id="rId12"/>
    <p:sldId id="273" r:id="rId13"/>
    <p:sldId id="274" r:id="rId14"/>
    <p:sldId id="266" r:id="rId15"/>
    <p:sldId id="276" r:id="rId16"/>
    <p:sldId id="282" r:id="rId17"/>
    <p:sldId id="284" r:id="rId18"/>
    <p:sldId id="280" r:id="rId19"/>
    <p:sldId id="278" r:id="rId20"/>
    <p:sldId id="279" r:id="rId21"/>
    <p:sldId id="283" r:id="rId22"/>
    <p:sldId id="277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4660"/>
  </p:normalViewPr>
  <p:slideViewPr>
    <p:cSldViewPr>
      <p:cViewPr>
        <p:scale>
          <a:sx n="125" d="100"/>
          <a:sy n="125" d="100"/>
        </p:scale>
        <p:origin x="-576" y="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0BD42-9C44-41A9-8E91-70CB7E9844A5}" type="datetimeFigureOut">
              <a:rPr lang="en-US" smtClean="0"/>
              <a:t>5/2/2013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A39B0-A38A-4BEB-8623-2FE61D928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2CCE-4A6A-4DA0-8D37-6D7A7F2A136C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8073-1414-4433-8A76-FF3B10C5FAB8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044C-5EC4-4421-B4D3-80E4939520A0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12D5-6E23-47A8-B1EF-419F73C1BF38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4A2E-7E3D-4FC4-A7C1-19462E029F90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348A5-C8F6-46E8-BB69-87465CEF37EC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2" y="1812927"/>
            <a:ext cx="34712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1812927"/>
            <a:ext cx="3471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2C8-66AF-4CB9-BD56-D164E8A50EF6}" type="datetime1">
              <a:rPr lang="en-US" smtClean="0"/>
              <a:t>5/2/2013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47-DFB1-491F-AF19-89D5AAFEE962}" type="datetime1">
              <a:rPr lang="en-US" smtClean="0"/>
              <a:t>5/2/2013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17ED-F515-4BFA-A21A-91C036862570}" type="datetime1">
              <a:rPr lang="en-US" smtClean="0"/>
              <a:t>5/2/2013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0FAF-48D8-4588-8A12-4E9828B867E5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1387058"/>
            <a:ext cx="329795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3" y="2500312"/>
            <a:ext cx="3297954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AAFD-1446-49A1-A10F-5F938F61E918}" type="datetime1">
              <a:rPr lang="en-US" smtClean="0"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16154" y="994387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674192" y="1601512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>
            <a:spLocks noChangeAspect="1"/>
          </p:cNvSpPr>
          <p:nvPr/>
        </p:nvSpPr>
        <p:spPr>
          <a:xfrm>
            <a:off x="-69625" y="4042576"/>
            <a:ext cx="1743945" cy="1909234"/>
          </a:xfrm>
          <a:custGeom>
            <a:avLst/>
            <a:gdLst/>
            <a:ahLst/>
            <a:cxnLst/>
            <a:rect l="l" t="t" r="r" b="b"/>
            <a:pathLst>
              <a:path w="1743945" h="1909234">
                <a:moveTo>
                  <a:pt x="789328" y="0"/>
                </a:moveTo>
                <a:cubicBezTo>
                  <a:pt x="1316548" y="0"/>
                  <a:pt x="1743945" y="427397"/>
                  <a:pt x="1743945" y="954617"/>
                </a:cubicBezTo>
                <a:cubicBezTo>
                  <a:pt x="1743945" y="1481837"/>
                  <a:pt x="1316548" y="1909234"/>
                  <a:pt x="789328" y="1909234"/>
                </a:cubicBezTo>
                <a:cubicBezTo>
                  <a:pt x="461080" y="1909234"/>
                  <a:pt x="171527" y="1743562"/>
                  <a:pt x="0" y="1491086"/>
                </a:cubicBezTo>
                <a:lnTo>
                  <a:pt x="0" y="418149"/>
                </a:lnTo>
                <a:cubicBezTo>
                  <a:pt x="171527" y="165673"/>
                  <a:pt x="461080" y="0"/>
                  <a:pt x="789328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0638" y="1095310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878729" y="282933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520637" y="5729135"/>
            <a:ext cx="1909234" cy="1193756"/>
          </a:xfrm>
          <a:custGeom>
            <a:avLst/>
            <a:gdLst/>
            <a:ahLst/>
            <a:cxnLst/>
            <a:rect l="l" t="t" r="r" b="b"/>
            <a:pathLst>
              <a:path w="1909234" h="1193756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037305"/>
                  <a:pt x="1898721" y="1117537"/>
                  <a:pt x="1877819" y="1193756"/>
                </a:cubicBezTo>
                <a:lnTo>
                  <a:pt x="31415" y="1193756"/>
                </a:lnTo>
                <a:cubicBezTo>
                  <a:pt x="10513" y="1117537"/>
                  <a:pt x="0" y="103730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-46711" y="-61709"/>
            <a:ext cx="1449107" cy="1677064"/>
          </a:xfrm>
          <a:custGeom>
            <a:avLst/>
            <a:gdLst/>
            <a:ahLst/>
            <a:cxnLst/>
            <a:rect l="l" t="t" r="r" b="b"/>
            <a:pathLst>
              <a:path w="1449107" h="1677064">
                <a:moveTo>
                  <a:pt x="0" y="0"/>
                </a:moveTo>
                <a:lnTo>
                  <a:pt x="1112019" y="0"/>
                </a:lnTo>
                <a:cubicBezTo>
                  <a:pt x="1319407" y="171874"/>
                  <a:pt x="1449107" y="432014"/>
                  <a:pt x="1449107" y="722447"/>
                </a:cubicBezTo>
                <a:cubicBezTo>
                  <a:pt x="1449107" y="1249667"/>
                  <a:pt x="1021710" y="1677064"/>
                  <a:pt x="494490" y="1677064"/>
                </a:cubicBezTo>
                <a:cubicBezTo>
                  <a:pt x="313232" y="1677064"/>
                  <a:pt x="143772" y="1626546"/>
                  <a:pt x="0" y="1537872"/>
                </a:cubicBezTo>
                <a:close/>
              </a:path>
            </a:pathLst>
          </a:custGeom>
          <a:solidFill>
            <a:schemeClr val="tx2">
              <a:lumMod val="75000"/>
              <a:alpha val="14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924113" y="-161623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2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0" y="660738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97531" y="-61709"/>
            <a:ext cx="1694467" cy="1677064"/>
          </a:xfrm>
          <a:custGeom>
            <a:avLst/>
            <a:gdLst/>
            <a:ahLst/>
            <a:cxnLst/>
            <a:rect l="l" t="t" r="r" b="b"/>
            <a:pathLst>
              <a:path w="1694467" h="1677064">
                <a:moveTo>
                  <a:pt x="337088" y="0"/>
                </a:moveTo>
                <a:lnTo>
                  <a:pt x="1573463" y="0"/>
                </a:lnTo>
                <a:cubicBezTo>
                  <a:pt x="1618202" y="37449"/>
                  <a:pt x="1658454" y="79950"/>
                  <a:pt x="1694467" y="126010"/>
                </a:cubicBezTo>
                <a:lnTo>
                  <a:pt x="1694467" y="1318884"/>
                </a:lnTo>
                <a:cubicBezTo>
                  <a:pt x="1522840" y="1538397"/>
                  <a:pt x="1254922" y="1677064"/>
                  <a:pt x="954617" y="1677064"/>
                </a:cubicBezTo>
                <a:cubicBezTo>
                  <a:pt x="427397" y="1677064"/>
                  <a:pt x="0" y="1249667"/>
                  <a:pt x="0" y="722447"/>
                </a:cubicBezTo>
                <a:cubicBezTo>
                  <a:pt x="0" y="432014"/>
                  <a:pt x="129700" y="171874"/>
                  <a:pt x="33708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6117502" y="-61708"/>
            <a:ext cx="1909234" cy="1705448"/>
          </a:xfrm>
          <a:custGeom>
            <a:avLst/>
            <a:gdLst/>
            <a:ahLst/>
            <a:cxnLst/>
            <a:rect l="l" t="t" r="r" b="b"/>
            <a:pathLst>
              <a:path w="1909234" h="1705448">
                <a:moveTo>
                  <a:pt x="371490" y="0"/>
                </a:moveTo>
                <a:lnTo>
                  <a:pt x="1537745" y="0"/>
                </a:lnTo>
                <a:cubicBezTo>
                  <a:pt x="1764760" y="171517"/>
                  <a:pt x="1909234" y="444302"/>
                  <a:pt x="1909234" y="750831"/>
                </a:cubicBezTo>
                <a:cubicBezTo>
                  <a:pt x="1909234" y="1278051"/>
                  <a:pt x="1481837" y="1705448"/>
                  <a:pt x="954617" y="1705448"/>
                </a:cubicBezTo>
                <a:cubicBezTo>
                  <a:pt x="427397" y="1705448"/>
                  <a:pt x="0" y="1278051"/>
                  <a:pt x="0" y="750831"/>
                </a:cubicBezTo>
                <a:cubicBezTo>
                  <a:pt x="0" y="444302"/>
                  <a:pt x="144474" y="171517"/>
                  <a:pt x="37149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7494454" y="1095309"/>
            <a:ext cx="1697544" cy="1909234"/>
          </a:xfrm>
          <a:custGeom>
            <a:avLst/>
            <a:gdLst/>
            <a:ahLst/>
            <a:cxnLst/>
            <a:rect l="l" t="t" r="r" b="b"/>
            <a:pathLst>
              <a:path w="1697544" h="1909234">
                <a:moveTo>
                  <a:pt x="954617" y="0"/>
                </a:moveTo>
                <a:cubicBezTo>
                  <a:pt x="1256666" y="0"/>
                  <a:pt x="1525952" y="140283"/>
                  <a:pt x="1697544" y="361910"/>
                </a:cubicBezTo>
                <a:lnTo>
                  <a:pt x="1697544" y="1547324"/>
                </a:lnTo>
                <a:cubicBezTo>
                  <a:pt x="1525952" y="1768951"/>
                  <a:pt x="1256666" y="1909234"/>
                  <a:pt x="954617" y="1909234"/>
                </a:cubicBezTo>
                <a:cubicBezTo>
                  <a:pt x="427397" y="1909234"/>
                  <a:pt x="0" y="1481837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056674" y="5140346"/>
            <a:ext cx="1137194" cy="1759729"/>
          </a:xfrm>
          <a:custGeom>
            <a:avLst/>
            <a:gdLst/>
            <a:ahLst/>
            <a:cxnLst/>
            <a:rect l="l" t="t" r="r" b="b"/>
            <a:pathLst>
              <a:path w="1137194" h="1759729">
                <a:moveTo>
                  <a:pt x="954617" y="0"/>
                </a:moveTo>
                <a:cubicBezTo>
                  <a:pt x="1017088" y="0"/>
                  <a:pt x="1078157" y="6001"/>
                  <a:pt x="1137194" y="17897"/>
                </a:cubicBezTo>
                <a:lnTo>
                  <a:pt x="1137194" y="1759729"/>
                </a:lnTo>
                <a:lnTo>
                  <a:pt x="443151" y="1759729"/>
                </a:lnTo>
                <a:cubicBezTo>
                  <a:pt x="176544" y="1591075"/>
                  <a:pt x="0" y="1293463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6661711" y="4362912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-69625" y="4948766"/>
            <a:ext cx="1353860" cy="1909234"/>
          </a:xfrm>
          <a:custGeom>
            <a:avLst/>
            <a:gdLst/>
            <a:ahLst/>
            <a:cxnLst/>
            <a:rect l="l" t="t" r="r" b="b"/>
            <a:pathLst>
              <a:path w="1353860" h="1909234">
                <a:moveTo>
                  <a:pt x="399243" y="0"/>
                </a:moveTo>
                <a:cubicBezTo>
                  <a:pt x="926463" y="0"/>
                  <a:pt x="1353860" y="427397"/>
                  <a:pt x="1353860" y="954617"/>
                </a:cubicBezTo>
                <a:cubicBezTo>
                  <a:pt x="1353860" y="1481837"/>
                  <a:pt x="926463" y="1909234"/>
                  <a:pt x="399243" y="1909234"/>
                </a:cubicBezTo>
                <a:cubicBezTo>
                  <a:pt x="256544" y="1909234"/>
                  <a:pt x="121158" y="1877924"/>
                  <a:pt x="0" y="1820890"/>
                </a:cubicBezTo>
                <a:lnTo>
                  <a:pt x="0" y="88345"/>
                </a:lnTo>
                <a:cubicBezTo>
                  <a:pt x="121158" y="31311"/>
                  <a:pt x="256544" y="0"/>
                  <a:pt x="399243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708471" y="4790336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6117503" y="783988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6459053" y="5140346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8398204" y="597861"/>
            <a:ext cx="793794" cy="1252918"/>
          </a:xfrm>
          <a:custGeom>
            <a:avLst/>
            <a:gdLst/>
            <a:ahLst/>
            <a:cxnLst/>
            <a:rect l="l" t="t" r="r" b="b"/>
            <a:pathLst>
              <a:path w="793794" h="1252918">
                <a:moveTo>
                  <a:pt x="626459" y="0"/>
                </a:moveTo>
                <a:cubicBezTo>
                  <a:pt x="684682" y="0"/>
                  <a:pt x="741049" y="7943"/>
                  <a:pt x="793794" y="25480"/>
                </a:cubicBezTo>
                <a:lnTo>
                  <a:pt x="793794" y="1227438"/>
                </a:lnTo>
                <a:cubicBezTo>
                  <a:pt x="741049" y="1244975"/>
                  <a:pt x="684682" y="1252918"/>
                  <a:pt x="626459" y="1252918"/>
                </a:cubicBezTo>
                <a:cubicBezTo>
                  <a:pt x="280475" y="1252918"/>
                  <a:pt x="0" y="972443"/>
                  <a:pt x="0" y="626459"/>
                </a:cubicBezTo>
                <a:cubicBezTo>
                  <a:pt x="0" y="280475"/>
                  <a:pt x="280475" y="0"/>
                  <a:pt x="626459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6350100" y="206512"/>
            <a:ext cx="1041276" cy="10412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6872127" y="1450645"/>
            <a:ext cx="1218253" cy="121825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7219068" y="2049927"/>
            <a:ext cx="1041276" cy="10412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7749416" y="2661634"/>
            <a:ext cx="721308" cy="721308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685054" y="-100976"/>
            <a:ext cx="1193676" cy="697815"/>
          </a:xfrm>
          <a:custGeom>
            <a:avLst/>
            <a:gdLst/>
            <a:ahLst/>
            <a:cxnLst/>
            <a:rect l="l" t="t" r="r" b="b"/>
            <a:pathLst>
              <a:path w="1193676" h="697815">
                <a:moveTo>
                  <a:pt x="10179" y="0"/>
                </a:moveTo>
                <a:lnTo>
                  <a:pt x="1183497" y="0"/>
                </a:lnTo>
                <a:cubicBezTo>
                  <a:pt x="1190746" y="32633"/>
                  <a:pt x="1193676" y="66463"/>
                  <a:pt x="1193676" y="100977"/>
                </a:cubicBezTo>
                <a:cubicBezTo>
                  <a:pt x="1193676" y="430602"/>
                  <a:pt x="926463" y="697815"/>
                  <a:pt x="596838" y="697815"/>
                </a:cubicBezTo>
                <a:cubicBezTo>
                  <a:pt x="267213" y="697815"/>
                  <a:pt x="0" y="430602"/>
                  <a:pt x="0" y="100977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1502638" y="-100976"/>
            <a:ext cx="1029028" cy="459889"/>
          </a:xfrm>
          <a:custGeom>
            <a:avLst/>
            <a:gdLst/>
            <a:ahLst/>
            <a:cxnLst/>
            <a:rect l="l" t="t" r="r" b="b"/>
            <a:pathLst>
              <a:path w="1029028" h="459889">
                <a:moveTo>
                  <a:pt x="0" y="0"/>
                </a:moveTo>
                <a:lnTo>
                  <a:pt x="1029028" y="0"/>
                </a:lnTo>
                <a:cubicBezTo>
                  <a:pt x="1001386" y="259074"/>
                  <a:pt x="781401" y="459889"/>
                  <a:pt x="514514" y="459889"/>
                </a:cubicBezTo>
                <a:cubicBezTo>
                  <a:pt x="247627" y="459889"/>
                  <a:pt x="27642" y="259074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-69624" y="-100976"/>
            <a:ext cx="590263" cy="612289"/>
          </a:xfrm>
          <a:custGeom>
            <a:avLst/>
            <a:gdLst/>
            <a:ahLst/>
            <a:cxnLst/>
            <a:rect l="l" t="t" r="r" b="b"/>
            <a:pathLst>
              <a:path w="590263" h="612289">
                <a:moveTo>
                  <a:pt x="0" y="0"/>
                </a:moveTo>
                <a:lnTo>
                  <a:pt x="581024" y="0"/>
                </a:lnTo>
                <a:cubicBezTo>
                  <a:pt x="587493" y="29611"/>
                  <a:pt x="590263" y="60308"/>
                  <a:pt x="590263" y="91651"/>
                </a:cubicBezTo>
                <a:cubicBezTo>
                  <a:pt x="590263" y="379191"/>
                  <a:pt x="357165" y="612289"/>
                  <a:pt x="69625" y="612289"/>
                </a:cubicBezTo>
                <a:lnTo>
                  <a:pt x="0" y="605270"/>
                </a:ln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277432" y="4321783"/>
            <a:ext cx="1396887" cy="1396887"/>
          </a:xfrm>
          <a:prstGeom prst="ellipse">
            <a:avLst/>
          </a:pr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5792131" y="6489965"/>
            <a:ext cx="1115939" cy="443769"/>
          </a:xfrm>
          <a:custGeom>
            <a:avLst/>
            <a:gdLst/>
            <a:ahLst/>
            <a:cxnLst/>
            <a:rect l="l" t="t" r="r" b="b"/>
            <a:pathLst>
              <a:path w="1115939" h="443769">
                <a:moveTo>
                  <a:pt x="557969" y="0"/>
                </a:moveTo>
                <a:cubicBezTo>
                  <a:pt x="830120" y="0"/>
                  <a:pt x="1058049" y="189335"/>
                  <a:pt x="1115939" y="443769"/>
                </a:cubicBezTo>
                <a:lnTo>
                  <a:pt x="0" y="443769"/>
                </a:lnTo>
                <a:cubicBezTo>
                  <a:pt x="57889" y="189335"/>
                  <a:pt x="285818" y="0"/>
                  <a:pt x="55796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6127999" y="6408840"/>
            <a:ext cx="1237019" cy="524894"/>
          </a:xfrm>
          <a:custGeom>
            <a:avLst/>
            <a:gdLst/>
            <a:ahLst/>
            <a:cxnLst/>
            <a:rect l="l" t="t" r="r" b="b"/>
            <a:pathLst>
              <a:path w="1237019" h="524894">
                <a:moveTo>
                  <a:pt x="618509" y="0"/>
                </a:moveTo>
                <a:cubicBezTo>
                  <a:pt x="930325" y="0"/>
                  <a:pt x="1189147" y="226891"/>
                  <a:pt x="1237019" y="524894"/>
                </a:cubicBezTo>
                <a:lnTo>
                  <a:pt x="0" y="524894"/>
                </a:lnTo>
                <a:cubicBezTo>
                  <a:pt x="47872" y="226891"/>
                  <a:pt x="306694" y="0"/>
                  <a:pt x="61850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7577655" y="6408841"/>
            <a:ext cx="1211408" cy="524893"/>
          </a:xfrm>
          <a:custGeom>
            <a:avLst/>
            <a:gdLst/>
            <a:ahLst/>
            <a:cxnLst/>
            <a:rect l="l" t="t" r="r" b="b"/>
            <a:pathLst>
              <a:path w="1211408" h="524893">
                <a:moveTo>
                  <a:pt x="605704" y="0"/>
                </a:moveTo>
                <a:cubicBezTo>
                  <a:pt x="914574" y="0"/>
                  <a:pt x="1170243" y="227782"/>
                  <a:pt x="1211408" y="524893"/>
                </a:cubicBezTo>
                <a:lnTo>
                  <a:pt x="0" y="524893"/>
                </a:lnTo>
                <a:cubicBezTo>
                  <a:pt x="41165" y="227782"/>
                  <a:pt x="296834" y="0"/>
                  <a:pt x="605704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11073" y="4941986"/>
            <a:ext cx="611230" cy="61123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-69625" y="6172569"/>
            <a:ext cx="778097" cy="750322"/>
          </a:xfrm>
          <a:custGeom>
            <a:avLst/>
            <a:gdLst/>
            <a:ahLst/>
            <a:cxnLst/>
            <a:rect l="l" t="t" r="r" b="b"/>
            <a:pathLst>
              <a:path w="778097" h="750322">
                <a:moveTo>
                  <a:pt x="261411" y="0"/>
                </a:moveTo>
                <a:cubicBezTo>
                  <a:pt x="546769" y="0"/>
                  <a:pt x="778097" y="231328"/>
                  <a:pt x="778097" y="516686"/>
                </a:cubicBezTo>
                <a:cubicBezTo>
                  <a:pt x="778097" y="601179"/>
                  <a:pt x="757816" y="680934"/>
                  <a:pt x="719843" y="750322"/>
                </a:cubicBezTo>
                <a:lnTo>
                  <a:pt x="0" y="750322"/>
                </a:lnTo>
                <a:lnTo>
                  <a:pt x="0" y="73330"/>
                </a:lnTo>
                <a:cubicBezTo>
                  <a:pt x="75863" y="26083"/>
                  <a:pt x="165591" y="0"/>
                  <a:pt x="26141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-69625" y="5158575"/>
            <a:ext cx="563524" cy="897560"/>
          </a:xfrm>
          <a:custGeom>
            <a:avLst/>
            <a:gdLst/>
            <a:ahLst/>
            <a:cxnLst/>
            <a:rect l="l" t="t" r="r" b="b"/>
            <a:pathLst>
              <a:path w="563524" h="897560">
                <a:moveTo>
                  <a:pt x="114744" y="0"/>
                </a:moveTo>
                <a:cubicBezTo>
                  <a:pt x="362598" y="0"/>
                  <a:pt x="563524" y="200926"/>
                  <a:pt x="563524" y="448780"/>
                </a:cubicBezTo>
                <a:cubicBezTo>
                  <a:pt x="563524" y="696634"/>
                  <a:pt x="362598" y="897560"/>
                  <a:pt x="114744" y="897560"/>
                </a:cubicBezTo>
                <a:cubicBezTo>
                  <a:pt x="74918" y="897560"/>
                  <a:pt x="36304" y="892373"/>
                  <a:pt x="0" y="880900"/>
                </a:cubicBezTo>
                <a:lnTo>
                  <a:pt x="0" y="16661"/>
                </a:lnTo>
                <a:cubicBezTo>
                  <a:pt x="36304" y="5188"/>
                  <a:pt x="74918" y="0"/>
                  <a:pt x="11474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-25758" y="482386"/>
            <a:ext cx="598416" cy="905704"/>
          </a:xfrm>
          <a:custGeom>
            <a:avLst/>
            <a:gdLst/>
            <a:ahLst/>
            <a:cxnLst/>
            <a:rect l="l" t="t" r="r" b="b"/>
            <a:pathLst>
              <a:path w="598416" h="905704">
                <a:moveTo>
                  <a:pt x="145564" y="0"/>
                </a:moveTo>
                <a:cubicBezTo>
                  <a:pt x="395667" y="0"/>
                  <a:pt x="598416" y="202749"/>
                  <a:pt x="598416" y="452852"/>
                </a:cubicBezTo>
                <a:cubicBezTo>
                  <a:pt x="598416" y="702955"/>
                  <a:pt x="395667" y="905704"/>
                  <a:pt x="145564" y="905704"/>
                </a:cubicBezTo>
                <a:cubicBezTo>
                  <a:pt x="94398" y="905704"/>
                  <a:pt x="45214" y="897218"/>
                  <a:pt x="0" y="879648"/>
                </a:cubicBezTo>
                <a:lnTo>
                  <a:pt x="0" y="26056"/>
                </a:lnTo>
                <a:cubicBezTo>
                  <a:pt x="45214" y="8486"/>
                  <a:pt x="94398" y="0"/>
                  <a:pt x="14556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474208" y="836793"/>
            <a:ext cx="910817" cy="91081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319223" y="1452260"/>
            <a:ext cx="772993" cy="772993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371257" y="1886983"/>
            <a:ext cx="610366" cy="610366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154676" y="1919682"/>
            <a:ext cx="521764" cy="52176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302517" y="-61709"/>
            <a:ext cx="910818" cy="750833"/>
          </a:xfrm>
          <a:custGeom>
            <a:avLst/>
            <a:gdLst/>
            <a:ahLst/>
            <a:cxnLst/>
            <a:rect l="l" t="t" r="r" b="b"/>
            <a:pathLst>
              <a:path w="910818" h="750833">
                <a:moveTo>
                  <a:pt x="111441" y="0"/>
                </a:moveTo>
                <a:lnTo>
                  <a:pt x="799378" y="0"/>
                </a:lnTo>
                <a:cubicBezTo>
                  <a:pt x="869408" y="78400"/>
                  <a:pt x="910818" y="182076"/>
                  <a:pt x="910818" y="295424"/>
                </a:cubicBezTo>
                <a:cubicBezTo>
                  <a:pt x="910818" y="546939"/>
                  <a:pt x="706924" y="750833"/>
                  <a:pt x="455409" y="750833"/>
                </a:cubicBezTo>
                <a:cubicBezTo>
                  <a:pt x="203894" y="750833"/>
                  <a:pt x="0" y="546939"/>
                  <a:pt x="0" y="295424"/>
                </a:cubicBezTo>
                <a:cubicBezTo>
                  <a:pt x="0" y="182076"/>
                  <a:pt x="41410" y="78400"/>
                  <a:pt x="11144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8718124" y="-61709"/>
            <a:ext cx="473874" cy="613011"/>
          </a:xfrm>
          <a:custGeom>
            <a:avLst/>
            <a:gdLst/>
            <a:ahLst/>
            <a:cxnLst/>
            <a:rect l="l" t="t" r="r" b="b"/>
            <a:pathLst>
              <a:path w="473874" h="613011">
                <a:moveTo>
                  <a:pt x="29684" y="0"/>
                </a:moveTo>
                <a:lnTo>
                  <a:pt x="473874" y="0"/>
                </a:lnTo>
                <a:lnTo>
                  <a:pt x="473874" y="611150"/>
                </a:lnTo>
                <a:cubicBezTo>
                  <a:pt x="467789" y="612887"/>
                  <a:pt x="461614" y="613011"/>
                  <a:pt x="455409" y="613011"/>
                </a:cubicBezTo>
                <a:cubicBezTo>
                  <a:pt x="203894" y="613011"/>
                  <a:pt x="0" y="409117"/>
                  <a:pt x="0" y="157602"/>
                </a:cubicBezTo>
                <a:cubicBezTo>
                  <a:pt x="0" y="101995"/>
                  <a:pt x="9966" y="48716"/>
                  <a:pt x="2968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748238" y="282933"/>
            <a:ext cx="1128521" cy="1128521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8914718" y="749603"/>
            <a:ext cx="277280" cy="907992"/>
          </a:xfrm>
          <a:custGeom>
            <a:avLst/>
            <a:gdLst/>
            <a:ahLst/>
            <a:cxnLst/>
            <a:rect l="l" t="t" r="r" b="b"/>
            <a:pathLst>
              <a:path w="277280" h="907992">
                <a:moveTo>
                  <a:pt x="277280" y="0"/>
                </a:moveTo>
                <a:lnTo>
                  <a:pt x="277280" y="907992"/>
                </a:lnTo>
                <a:cubicBezTo>
                  <a:pt x="112021" y="824131"/>
                  <a:pt x="0" y="652146"/>
                  <a:pt x="0" y="453996"/>
                </a:cubicBezTo>
                <a:cubicBezTo>
                  <a:pt x="0" y="255847"/>
                  <a:pt x="112021" y="83861"/>
                  <a:pt x="27728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590871" y="728498"/>
            <a:ext cx="969734" cy="96973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470041" y="1326476"/>
            <a:ext cx="608190" cy="60819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7629941" y="5611427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6972882" y="5242254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7494454" y="4928166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8229034" y="5666511"/>
            <a:ext cx="605634" cy="60563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8078231" y="4097842"/>
            <a:ext cx="553549" cy="55354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8411816" y="5057878"/>
            <a:ext cx="553549" cy="55354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8688590" y="4790335"/>
            <a:ext cx="503408" cy="553550"/>
          </a:xfrm>
          <a:custGeom>
            <a:avLst/>
            <a:gdLst/>
            <a:ahLst/>
            <a:cxnLst/>
            <a:rect l="l" t="t" r="r" b="b"/>
            <a:pathLst>
              <a:path w="503408" h="553550">
                <a:moveTo>
                  <a:pt x="276775" y="0"/>
                </a:moveTo>
                <a:cubicBezTo>
                  <a:pt x="370698" y="0"/>
                  <a:pt x="453694" y="46784"/>
                  <a:pt x="503408" y="118545"/>
                </a:cubicBezTo>
                <a:lnTo>
                  <a:pt x="503408" y="435005"/>
                </a:lnTo>
                <a:cubicBezTo>
                  <a:pt x="453694" y="506767"/>
                  <a:pt x="370698" y="553550"/>
                  <a:pt x="276775" y="553550"/>
                </a:cubicBezTo>
                <a:cubicBezTo>
                  <a:pt x="123916" y="553550"/>
                  <a:pt x="0" y="429634"/>
                  <a:pt x="0" y="276775"/>
                </a:cubicBezTo>
                <a:cubicBezTo>
                  <a:pt x="0" y="123916"/>
                  <a:pt x="123916" y="0"/>
                  <a:pt x="27677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D784C-1D0C-43FF-8F08-090690DDFCA7}" type="datetime1">
              <a:rPr lang="en-US" smtClean="0"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EE00F-83CB-43DE-ADF5-FEF2BD354890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583172" y="5454223"/>
            <a:ext cx="1909234" cy="1468668"/>
          </a:xfrm>
          <a:custGeom>
            <a:avLst/>
            <a:gdLst/>
            <a:ahLst/>
            <a:cxnLst/>
            <a:rect l="l" t="t" r="r" b="b"/>
            <a:pathLst>
              <a:path w="1909234" h="1468668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144075"/>
                  <a:pt x="1854043" y="1320642"/>
                  <a:pt x="1758159" y="1468668"/>
                </a:cubicBezTo>
                <a:lnTo>
                  <a:pt x="151075" y="1468668"/>
                </a:lnTo>
                <a:cubicBezTo>
                  <a:pt x="55192" y="1320642"/>
                  <a:pt x="0" y="114407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570944" y="3382942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398204" y="3536097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8608408" y="3688497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54676" y="2698928"/>
            <a:ext cx="467627" cy="46762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4208" y="3166555"/>
            <a:ext cx="458770" cy="45877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70258" y="3382942"/>
            <a:ext cx="352045" cy="3520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-86601" y="2581479"/>
            <a:ext cx="1360441" cy="1909234"/>
          </a:xfrm>
          <a:custGeom>
            <a:avLst/>
            <a:gdLst/>
            <a:ahLst/>
            <a:cxnLst/>
            <a:rect l="l" t="t" r="r" b="b"/>
            <a:pathLst>
              <a:path w="1360441" h="1909234">
                <a:moveTo>
                  <a:pt x="405824" y="0"/>
                </a:moveTo>
                <a:cubicBezTo>
                  <a:pt x="933044" y="0"/>
                  <a:pt x="1360441" y="427397"/>
                  <a:pt x="1360441" y="954617"/>
                </a:cubicBezTo>
                <a:cubicBezTo>
                  <a:pt x="1360441" y="1481837"/>
                  <a:pt x="933044" y="1909234"/>
                  <a:pt x="405824" y="1909234"/>
                </a:cubicBezTo>
                <a:cubicBezTo>
                  <a:pt x="260527" y="1909234"/>
                  <a:pt x="122812" y="1876773"/>
                  <a:pt x="0" y="1817719"/>
                </a:cubicBezTo>
                <a:lnTo>
                  <a:pt x="0" y="91515"/>
                </a:lnTo>
                <a:cubicBezTo>
                  <a:pt x="122812" y="32461"/>
                  <a:pt x="260527" y="0"/>
                  <a:pt x="405824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173123" y="2395416"/>
            <a:ext cx="1218253" cy="121825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"/>
            <a:ext cx="7117180" cy="1470025"/>
          </a:xfrm>
        </p:spPr>
        <p:txBody>
          <a:bodyPr/>
          <a:lstStyle/>
          <a:p>
            <a:r>
              <a:rPr lang="en-US" dirty="0" smtClean="0"/>
              <a:t>Terminal Node Controller</a:t>
            </a:r>
            <a:br>
              <a:rPr lang="en-US" dirty="0" smtClean="0"/>
            </a:br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743075"/>
            <a:ext cx="7117180" cy="861420"/>
          </a:xfrm>
        </p:spPr>
        <p:txBody>
          <a:bodyPr/>
          <a:lstStyle/>
          <a:p>
            <a:r>
              <a:rPr lang="en-US" dirty="0" smtClean="0"/>
              <a:t>Thomas </a:t>
            </a:r>
            <a:r>
              <a:rPr lang="en-US" dirty="0" err="1" smtClean="0"/>
              <a:t>Cort</a:t>
            </a:r>
            <a:endParaRPr lang="en-US" dirty="0"/>
          </a:p>
        </p:txBody>
      </p:sp>
      <p:pic>
        <p:nvPicPr>
          <p:cNvPr id="4" name="Picture 2" descr="C:\Users\tcort\Desktop\Project Pix\open-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5798"/>
            <a:ext cx="5735037" cy="450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763000" cy="275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23" y="3330606"/>
            <a:ext cx="4038600" cy="346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23" y="3797464"/>
            <a:ext cx="3276600" cy="299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7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30" y="6790"/>
            <a:ext cx="7125113" cy="924475"/>
          </a:xfrm>
        </p:spPr>
        <p:txBody>
          <a:bodyPr/>
          <a:lstStyle/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47793"/>
            <a:ext cx="8077200" cy="602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5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25113" cy="924475"/>
          </a:xfrm>
        </p:spPr>
        <p:txBody>
          <a:bodyPr/>
          <a:lstStyle/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94" y="990600"/>
            <a:ext cx="8098839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2057400" cy="223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97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125113" cy="924475"/>
          </a:xfrm>
        </p:spPr>
        <p:txBody>
          <a:bodyPr/>
          <a:lstStyle/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199"/>
            <a:ext cx="8305800" cy="513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9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7125113" cy="924475"/>
          </a:xfrm>
        </p:spPr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6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Users\tcort\Desktop\Project Pix\open-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838325"/>
            <a:ext cx="4646227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cort\Desktop\Project Pix\in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00" y="1800225"/>
            <a:ext cx="49164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492351"/>
              </p:ext>
            </p:extLst>
          </p:nvPr>
        </p:nvGraphicFramePr>
        <p:xfrm>
          <a:off x="1524000" y="1905000"/>
          <a:ext cx="6621780" cy="4319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0890"/>
                <a:gridCol w="3310890"/>
              </a:tblGrid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Property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Value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Dimensions</a:t>
                      </a:r>
                      <a:endParaRPr lang="en-US" sz="1100" dirty="0" smtClean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5.500” W x 2.250” H x 4.500” D</a:t>
                      </a:r>
                      <a:endParaRPr lang="en-US" sz="1100" dirty="0" smtClean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Weight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250g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76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Power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DC 7.5V to 16V, 75 mA Typical (1.5A Max)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RX Audio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0.1Vpp Min, 1Vpp Ideal, 5.5Vpp Max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TX Audio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Up to 5Vpp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14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Ports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2.1mm Barrel (Power Input), DIN5 (Radio), USB Mini B (Computer), JTAG (Debug/Program)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76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Modulation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AFSK </a:t>
                      </a:r>
                      <a:r>
                        <a:rPr lang="en-US" sz="1100" dirty="0">
                          <a:effectLst/>
                        </a:rPr>
                        <a:t>NRZI with 1200 Hz &amp; 2200 Hz tones (half-duplex).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Transmission Unit (MTU)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8KB </a:t>
                      </a:r>
                      <a:r>
                        <a:rPr lang="en-US" sz="1100" dirty="0">
                          <a:effectLst/>
                        </a:rPr>
                        <a:t>(TX), Unlimited (RX)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Processor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ATMega1284p running at 14.7456 MHz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14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Host Operating System Requirements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Windows 98 or greater, Linux, Mac OS 8 or greater, Android, or Windows CE.NET 4.2 or greater.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1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Recommended Host Software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VA2EPR TNC v1.0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Temperature Range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0C to 70C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38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Standards Implemented in Firmware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Bell 202, KISS, NMEA, CSMA/CA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52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Compliance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device is a prototype and hasn’t been formally tested for compliance with any standards (e.g. FCC Class B, UL, CE, etc.).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APRS</a:t>
            </a:r>
          </a:p>
          <a:p>
            <a:r>
              <a:rPr lang="en-US" dirty="0" smtClean="0"/>
              <a:t>AFSK</a:t>
            </a:r>
          </a:p>
          <a:p>
            <a:r>
              <a:rPr lang="en-US" dirty="0" smtClean="0"/>
              <a:t>EEPROM</a:t>
            </a:r>
          </a:p>
          <a:p>
            <a:r>
              <a:rPr lang="en-US" dirty="0" smtClean="0"/>
              <a:t>CSMA</a:t>
            </a:r>
          </a:p>
          <a:p>
            <a:r>
              <a:rPr lang="en-US" dirty="0" smtClean="0"/>
              <a:t>NMEA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Software –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 descr="C:\Users\tcort\Downloads\VA2EPR Terminal Node Controller_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1"/>
            <a:ext cx="6591300" cy="512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Software -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 descr="C:\Users\tcort\Downloads\VA2EPR Terminal Node Controller_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6743700" cy="52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2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about digital communications.</a:t>
            </a:r>
          </a:p>
          <a:p>
            <a:r>
              <a:rPr lang="en-US" dirty="0"/>
              <a:t>Building a device that I </a:t>
            </a:r>
            <a:r>
              <a:rPr lang="en-US" dirty="0" smtClean="0"/>
              <a:t>will </a:t>
            </a:r>
            <a:r>
              <a:rPr lang="en-US" dirty="0"/>
              <a:t>use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Sharing my design and software with others.</a:t>
            </a:r>
          </a:p>
          <a:p>
            <a:r>
              <a:rPr lang="en-US" dirty="0" smtClean="0"/>
              <a:t>Improving on existing technology.</a:t>
            </a:r>
            <a:endParaRPr lang="en-US" dirty="0"/>
          </a:p>
          <a:p>
            <a:r>
              <a:rPr lang="en-US" dirty="0"/>
              <a:t>Passing the course and graduating.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Software -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20</a:t>
            </a:fld>
            <a:endParaRPr lang="en-US"/>
          </a:p>
        </p:txBody>
      </p:sp>
      <p:pic>
        <p:nvPicPr>
          <p:cNvPr id="5123" name="Picture 3" descr="C:\Users\tcort\Downloads\VA2EPR Terminal Node Controller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6362700" cy="49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prototyping with different parts</a:t>
            </a:r>
          </a:p>
          <a:p>
            <a:pPr lvl="1"/>
            <a:r>
              <a:rPr lang="en-US" dirty="0" smtClean="0"/>
              <a:t>Prototype was through hole and final was surface mount.</a:t>
            </a:r>
          </a:p>
          <a:p>
            <a:pPr lvl="1"/>
            <a:r>
              <a:rPr lang="en-US" dirty="0" smtClean="0"/>
              <a:t>Different parts for prototype and final hardware.</a:t>
            </a:r>
          </a:p>
          <a:p>
            <a:r>
              <a:rPr lang="en-US" dirty="0" smtClean="0"/>
              <a:t>Custom cables took several classes to build correctly.</a:t>
            </a:r>
          </a:p>
          <a:p>
            <a:r>
              <a:rPr lang="en-US" dirty="0" err="1" smtClean="0"/>
              <a:t>Modding</a:t>
            </a:r>
            <a:r>
              <a:rPr lang="en-US" dirty="0" smtClean="0"/>
              <a:t> the enclosures.</a:t>
            </a:r>
          </a:p>
          <a:p>
            <a:pPr lvl="1"/>
            <a:r>
              <a:rPr lang="en-US" dirty="0" smtClean="0"/>
              <a:t>Without any type of metal cutter, I had to drill and file.</a:t>
            </a:r>
          </a:p>
          <a:p>
            <a:r>
              <a:rPr lang="en-US" dirty="0" smtClean="0"/>
              <a:t>Debugging AFSK demodulation.</a:t>
            </a:r>
          </a:p>
          <a:p>
            <a:pPr lvl="1"/>
            <a:r>
              <a:rPr lang="en-US" dirty="0" smtClean="0"/>
              <a:t>Can’t step through – has to be real time to work.</a:t>
            </a:r>
          </a:p>
          <a:p>
            <a:pPr lvl="1"/>
            <a:r>
              <a:rPr lang="en-US" dirty="0" smtClean="0"/>
              <a:t>Sending too much info to UART delays decoding (skewing).</a:t>
            </a:r>
          </a:p>
          <a:p>
            <a:pPr lvl="1"/>
            <a:r>
              <a:rPr lang="en-US" dirty="0" smtClean="0"/>
              <a:t>Have to really understand how your code is executing.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On/Off indicator (LED</a:t>
            </a:r>
            <a:r>
              <a:rPr lang="en-US" dirty="0" smtClean="0"/>
              <a:t>?)</a:t>
            </a:r>
          </a:p>
          <a:p>
            <a:r>
              <a:rPr lang="en-US" dirty="0"/>
              <a:t>External JTAG </a:t>
            </a:r>
            <a:r>
              <a:rPr lang="en-US" dirty="0" smtClean="0"/>
              <a:t>connector for easy access.</a:t>
            </a:r>
          </a:p>
          <a:p>
            <a:r>
              <a:rPr lang="en-US" dirty="0"/>
              <a:t>Faster CPU (arm?) or dual CPU (1 for TX, 1 for RX</a:t>
            </a:r>
            <a:r>
              <a:rPr lang="en-US" dirty="0" smtClean="0"/>
              <a:t>)</a:t>
            </a:r>
          </a:p>
          <a:p>
            <a:r>
              <a:rPr lang="en-US" dirty="0"/>
              <a:t>Use a transistor as a switch to turn the </a:t>
            </a:r>
            <a:r>
              <a:rPr lang="en-US" dirty="0" err="1"/>
              <a:t>gps</a:t>
            </a:r>
            <a:r>
              <a:rPr lang="en-US" dirty="0"/>
              <a:t> on and </a:t>
            </a:r>
            <a:r>
              <a:rPr lang="en-US" dirty="0" smtClean="0"/>
              <a:t>off</a:t>
            </a:r>
          </a:p>
          <a:p>
            <a:r>
              <a:rPr lang="en-US" dirty="0"/>
              <a:t>Redo schematic </a:t>
            </a:r>
            <a:r>
              <a:rPr lang="en-US" dirty="0" smtClean="0"/>
              <a:t>&amp; </a:t>
            </a:r>
            <a:r>
              <a:rPr lang="en-US" dirty="0" err="1" smtClean="0"/>
              <a:t>pcb</a:t>
            </a:r>
            <a:r>
              <a:rPr lang="en-US" dirty="0" smtClean="0"/>
              <a:t> with </a:t>
            </a:r>
            <a:r>
              <a:rPr lang="en-US" dirty="0"/>
              <a:t>open source CAD program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Alternative radio interface connector (not DIN5).</a:t>
            </a:r>
          </a:p>
          <a:p>
            <a:r>
              <a:rPr lang="en-US" dirty="0" smtClean="0"/>
              <a:t>DAC pins DAC0 on PB0 … DAC7 on PB7</a:t>
            </a:r>
          </a:p>
          <a:p>
            <a:r>
              <a:rPr lang="en-US" dirty="0"/>
              <a:t>Use an </a:t>
            </a:r>
            <a:r>
              <a:rPr lang="en-US" dirty="0" err="1"/>
              <a:t>OpAmp</a:t>
            </a:r>
            <a:r>
              <a:rPr lang="en-US" dirty="0"/>
              <a:t> package that has 2 op amps per </a:t>
            </a:r>
            <a:r>
              <a:rPr lang="en-US" dirty="0" smtClean="0"/>
              <a:t>package</a:t>
            </a:r>
          </a:p>
          <a:p>
            <a:r>
              <a:rPr lang="en-US" dirty="0" smtClean="0"/>
              <a:t>Redesign as a </a:t>
            </a:r>
            <a:r>
              <a:rPr lang="en-US" dirty="0" err="1" smtClean="0"/>
              <a:t>BeagleBone</a:t>
            </a:r>
            <a:r>
              <a:rPr lang="en-US" dirty="0" smtClean="0"/>
              <a:t> cape (expansion board).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						</a:t>
            </a:r>
            <a:r>
              <a:rPr lang="en-US" sz="6600" dirty="0" smtClean="0"/>
              <a:t>Questions?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Background Information</a:t>
            </a:r>
          </a:p>
          <a:p>
            <a:r>
              <a:rPr lang="en-US" dirty="0" smtClean="0"/>
              <a:t>High Level Block Diagram</a:t>
            </a:r>
          </a:p>
          <a:p>
            <a:r>
              <a:rPr lang="en-US" dirty="0" smtClean="0"/>
              <a:t>Schematic</a:t>
            </a:r>
          </a:p>
          <a:p>
            <a:r>
              <a:rPr lang="en-US" dirty="0" smtClean="0"/>
              <a:t>Layout</a:t>
            </a:r>
          </a:p>
          <a:p>
            <a:r>
              <a:rPr lang="en-US" dirty="0" smtClean="0"/>
              <a:t>Assembled Devices</a:t>
            </a:r>
          </a:p>
          <a:p>
            <a:r>
              <a:rPr lang="en-US" dirty="0" smtClean="0"/>
              <a:t>PC Software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Future Directions</a:t>
            </a:r>
          </a:p>
          <a:p>
            <a:r>
              <a:rPr lang="en-US" dirty="0" smtClean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6119" y="5638800"/>
            <a:ext cx="7125112" cy="7533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Position Tracking System</a:t>
            </a:r>
          </a:p>
          <a:p>
            <a:endParaRPr lang="en-US" dirty="0"/>
          </a:p>
        </p:txBody>
      </p:sp>
      <p:pic>
        <p:nvPicPr>
          <p:cNvPr id="1028" name="Picture 4" descr="APRS Map of my bicycle trip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60769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810250"/>
            <a:ext cx="7125112" cy="829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Amateur Radio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59511"/>
            <a:ext cx="5715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652" y="5715000"/>
            <a:ext cx="7125112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Packet Radio Terminal Node Controllers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91" y="1752600"/>
            <a:ext cx="6977063" cy="378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Information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23836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Packet Radio Networks for Position Reporting</a:t>
            </a:r>
          </a:p>
          <a:p>
            <a:r>
              <a:rPr lang="en-US" dirty="0" smtClean="0"/>
              <a:t>Network – APRS</a:t>
            </a:r>
          </a:p>
          <a:p>
            <a:r>
              <a:rPr lang="en-US" dirty="0" smtClean="0"/>
              <a:t>Data link – AX.25</a:t>
            </a:r>
          </a:p>
          <a:p>
            <a:r>
              <a:rPr lang="en-US" dirty="0" smtClean="0"/>
              <a:t>Physical – Bell 202 (1200 Baud AFSK NRZI)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el.reijerse.net/repeater/hotaf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48200"/>
            <a:ext cx="76200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9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Modern</a:t>
            </a:r>
          </a:p>
          <a:p>
            <a:r>
              <a:rPr lang="en-US" dirty="0" smtClean="0"/>
              <a:t>Reliable</a:t>
            </a:r>
          </a:p>
          <a:p>
            <a:r>
              <a:rPr lang="en-US" dirty="0" smtClean="0"/>
              <a:t>Low-cost</a:t>
            </a:r>
          </a:p>
          <a:p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</a:t>
            </a:r>
          </a:p>
          <a:p>
            <a:r>
              <a:rPr lang="en-US" dirty="0"/>
              <a:t>O</a:t>
            </a:r>
            <a:r>
              <a:rPr lang="en-US" dirty="0" smtClean="0"/>
              <a:t>pen design</a:t>
            </a:r>
          </a:p>
          <a:p>
            <a:r>
              <a:rPr lang="en-US" dirty="0" smtClean="0"/>
              <a:t>Small </a:t>
            </a:r>
            <a:r>
              <a:rPr lang="en-US" dirty="0"/>
              <a:t>form </a:t>
            </a:r>
            <a:r>
              <a:rPr lang="en-US" dirty="0" smtClean="0"/>
              <a:t>factor</a:t>
            </a:r>
          </a:p>
          <a:p>
            <a:r>
              <a:rPr lang="en-US" dirty="0" smtClean="0"/>
              <a:t>Portable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Block Diagram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40" y="1828800"/>
            <a:ext cx="5943600" cy="45637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E00F-83CB-43DE-ADF5-FEF2BD3548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9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E89117"/>
      </a:dk2>
      <a:lt2>
        <a:srgbClr val="FEDD78"/>
      </a:lt2>
      <a:accent1>
        <a:srgbClr val="A1B633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Summ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umm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2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30000"/>
                <a:lumMod val="10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TC101972873[[fn=Summer]]</Template>
  <TotalTime>273</TotalTime>
  <Words>526</Words>
  <Application>Microsoft Office PowerPoint</Application>
  <PresentationFormat>On-screen Show (4:3)</PresentationFormat>
  <Paragraphs>132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Summer</vt:lpstr>
      <vt:lpstr>Terminal Node Controller Final Project</vt:lpstr>
      <vt:lpstr>Motivation</vt:lpstr>
      <vt:lpstr>Outline</vt:lpstr>
      <vt:lpstr>Introduction</vt:lpstr>
      <vt:lpstr>Background Information</vt:lpstr>
      <vt:lpstr>Background Information</vt:lpstr>
      <vt:lpstr>Background Information</vt:lpstr>
      <vt:lpstr>Goals</vt:lpstr>
      <vt:lpstr>High Level Block Diagram</vt:lpstr>
      <vt:lpstr>Schematic</vt:lpstr>
      <vt:lpstr>Schematic</vt:lpstr>
      <vt:lpstr>Schematic</vt:lpstr>
      <vt:lpstr>Schematic</vt:lpstr>
      <vt:lpstr>Layout</vt:lpstr>
      <vt:lpstr>Assembled Project</vt:lpstr>
      <vt:lpstr>Hardware Specification</vt:lpstr>
      <vt:lpstr>Firmware</vt:lpstr>
      <vt:lpstr>PC Software – Terminal</vt:lpstr>
      <vt:lpstr>PC Software - Configuration</vt:lpstr>
      <vt:lpstr>PC Software - Map</vt:lpstr>
      <vt:lpstr>Biggest Challenges</vt:lpstr>
      <vt:lpstr>Future Modifications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 Node Controller Final Project</dc:title>
  <dc:creator>Admin lab</dc:creator>
  <cp:lastModifiedBy>Admin lab</cp:lastModifiedBy>
  <cp:revision>62</cp:revision>
  <dcterms:created xsi:type="dcterms:W3CDTF">2012-10-17T14:16:20Z</dcterms:created>
  <dcterms:modified xsi:type="dcterms:W3CDTF">2013-05-02T12:00:25Z</dcterms:modified>
</cp:coreProperties>
</file>